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6" r:id="rId4"/>
    <p:sldId id="273" r:id="rId5"/>
    <p:sldId id="257" r:id="rId6"/>
    <p:sldId id="258" r:id="rId7"/>
    <p:sldId id="278" r:id="rId8"/>
    <p:sldId id="279" r:id="rId9"/>
    <p:sldId id="25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6D3811-1FE4-4B1F-850C-4A97941419EF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CEC2687-9AB2-4B1B-A627-42A411A470EF}">
      <dgm:prSet/>
      <dgm:spPr/>
      <dgm:t>
        <a:bodyPr/>
        <a:lstStyle/>
        <a:p>
          <a:r>
            <a:rPr lang="en-US"/>
            <a:t>Event</a:t>
          </a:r>
        </a:p>
      </dgm:t>
    </dgm:pt>
    <dgm:pt modelId="{45BDB7CC-F278-4DB7-99C3-BFC89B8D2C2E}" type="parTrans" cxnId="{6F5EDB10-909A-49DA-B85B-2D8468B6E3AD}">
      <dgm:prSet/>
      <dgm:spPr/>
      <dgm:t>
        <a:bodyPr/>
        <a:lstStyle/>
        <a:p>
          <a:endParaRPr lang="en-US"/>
        </a:p>
      </dgm:t>
    </dgm:pt>
    <dgm:pt modelId="{A6121FC5-5B5C-46F8-B4F7-5EE4E8C68FEF}" type="sibTrans" cxnId="{6F5EDB10-909A-49DA-B85B-2D8468B6E3AD}">
      <dgm:prSet/>
      <dgm:spPr/>
      <dgm:t>
        <a:bodyPr/>
        <a:lstStyle/>
        <a:p>
          <a:endParaRPr lang="en-US"/>
        </a:p>
      </dgm:t>
    </dgm:pt>
    <dgm:pt modelId="{3DD4A538-A838-4E0D-8470-158DFE0AE2AF}">
      <dgm:prSet/>
      <dgm:spPr/>
      <dgm:t>
        <a:bodyPr/>
        <a:lstStyle/>
        <a:p>
          <a:r>
            <a:rPr lang="en-US"/>
            <a:t>Something happened</a:t>
          </a:r>
        </a:p>
      </dgm:t>
    </dgm:pt>
    <dgm:pt modelId="{85579F7A-7810-4E3D-8D39-26F0DD9A9F98}" type="parTrans" cxnId="{875F7B64-27A8-4D09-A597-4F7FA07C9E05}">
      <dgm:prSet/>
      <dgm:spPr/>
      <dgm:t>
        <a:bodyPr/>
        <a:lstStyle/>
        <a:p>
          <a:endParaRPr lang="en-US"/>
        </a:p>
      </dgm:t>
    </dgm:pt>
    <dgm:pt modelId="{36C3EB06-89A5-473D-A872-E2F5BAAF1E51}" type="sibTrans" cxnId="{875F7B64-27A8-4D09-A597-4F7FA07C9E05}">
      <dgm:prSet/>
      <dgm:spPr/>
      <dgm:t>
        <a:bodyPr/>
        <a:lstStyle/>
        <a:p>
          <a:endParaRPr lang="en-US"/>
        </a:p>
      </dgm:t>
    </dgm:pt>
    <dgm:pt modelId="{DF732B46-12AC-4F2D-8BCB-8DC067E094DA}">
      <dgm:prSet/>
      <dgm:spPr/>
      <dgm:t>
        <a:bodyPr/>
        <a:lstStyle/>
        <a:p>
          <a:r>
            <a:rPr lang="en-US"/>
            <a:t>Broad audience</a:t>
          </a:r>
        </a:p>
      </dgm:t>
    </dgm:pt>
    <dgm:pt modelId="{FE753B8D-8A64-4773-8D98-BE6E804B1AA6}" type="parTrans" cxnId="{17827BEC-8F5E-41D3-95B3-D586E59D7B0B}">
      <dgm:prSet/>
      <dgm:spPr/>
      <dgm:t>
        <a:bodyPr/>
        <a:lstStyle/>
        <a:p>
          <a:endParaRPr lang="en-US"/>
        </a:p>
      </dgm:t>
    </dgm:pt>
    <dgm:pt modelId="{AFF3664A-006E-4F10-A86F-F5938170FBE7}" type="sibTrans" cxnId="{17827BEC-8F5E-41D3-95B3-D586E59D7B0B}">
      <dgm:prSet/>
      <dgm:spPr/>
      <dgm:t>
        <a:bodyPr/>
        <a:lstStyle/>
        <a:p>
          <a:endParaRPr lang="en-US"/>
        </a:p>
      </dgm:t>
    </dgm:pt>
    <dgm:pt modelId="{7B3515E5-CE17-487F-8687-52A7F0EEB420}">
      <dgm:prSet/>
      <dgm:spPr/>
      <dgm:t>
        <a:bodyPr/>
        <a:lstStyle/>
        <a:p>
          <a:r>
            <a:rPr lang="en-US"/>
            <a:t>Commands</a:t>
          </a:r>
        </a:p>
      </dgm:t>
    </dgm:pt>
    <dgm:pt modelId="{7A9E4ACD-29EA-4990-962B-7072A30722B3}" type="parTrans" cxnId="{D9C7EF09-DDEB-4DD1-B05C-FDE756889E97}">
      <dgm:prSet/>
      <dgm:spPr/>
      <dgm:t>
        <a:bodyPr/>
        <a:lstStyle/>
        <a:p>
          <a:endParaRPr lang="en-US"/>
        </a:p>
      </dgm:t>
    </dgm:pt>
    <dgm:pt modelId="{729A170D-8291-4472-B361-93E084F7D076}" type="sibTrans" cxnId="{D9C7EF09-DDEB-4DD1-B05C-FDE756889E97}">
      <dgm:prSet/>
      <dgm:spPr/>
      <dgm:t>
        <a:bodyPr/>
        <a:lstStyle/>
        <a:p>
          <a:endParaRPr lang="en-US"/>
        </a:p>
      </dgm:t>
    </dgm:pt>
    <dgm:pt modelId="{625D1EB6-689D-495A-A830-6C858D9F44EA}">
      <dgm:prSet/>
      <dgm:spPr/>
      <dgm:t>
        <a:bodyPr/>
        <a:lstStyle/>
        <a:p>
          <a:r>
            <a:rPr lang="en-US"/>
            <a:t>I intend that something will happen</a:t>
          </a:r>
        </a:p>
      </dgm:t>
    </dgm:pt>
    <dgm:pt modelId="{5FA39C8C-2363-4D28-8A70-77948C3B4F04}" type="parTrans" cxnId="{8F4D1809-EF74-46D3-B385-E13DBA6A2AFD}">
      <dgm:prSet/>
      <dgm:spPr/>
      <dgm:t>
        <a:bodyPr/>
        <a:lstStyle/>
        <a:p>
          <a:endParaRPr lang="en-US"/>
        </a:p>
      </dgm:t>
    </dgm:pt>
    <dgm:pt modelId="{2B679A62-8BC3-4195-B341-D01FD913B523}" type="sibTrans" cxnId="{8F4D1809-EF74-46D3-B385-E13DBA6A2AFD}">
      <dgm:prSet/>
      <dgm:spPr/>
      <dgm:t>
        <a:bodyPr/>
        <a:lstStyle/>
        <a:p>
          <a:endParaRPr lang="en-US"/>
        </a:p>
      </dgm:t>
    </dgm:pt>
    <dgm:pt modelId="{8A252D2D-3D97-4229-A21A-88FA9E3EAC6B}">
      <dgm:prSet/>
      <dgm:spPr/>
      <dgm:t>
        <a:bodyPr/>
        <a:lstStyle/>
        <a:p>
          <a:r>
            <a:rPr lang="en-US"/>
            <a:t>Directed audience</a:t>
          </a:r>
        </a:p>
      </dgm:t>
    </dgm:pt>
    <dgm:pt modelId="{D2A0318E-C4EB-4A5F-A773-1691E89008B1}" type="parTrans" cxnId="{22DB4A04-7ED1-4469-A39B-E286C65CB99F}">
      <dgm:prSet/>
      <dgm:spPr/>
      <dgm:t>
        <a:bodyPr/>
        <a:lstStyle/>
        <a:p>
          <a:endParaRPr lang="en-US"/>
        </a:p>
      </dgm:t>
    </dgm:pt>
    <dgm:pt modelId="{27D13B45-0424-4406-AA48-47C2A0642C23}" type="sibTrans" cxnId="{22DB4A04-7ED1-4469-A39B-E286C65CB99F}">
      <dgm:prSet/>
      <dgm:spPr/>
      <dgm:t>
        <a:bodyPr/>
        <a:lstStyle/>
        <a:p>
          <a:endParaRPr lang="en-US"/>
        </a:p>
      </dgm:t>
    </dgm:pt>
    <dgm:pt modelId="{0852B68F-8D23-413F-B7BB-185CA7B310DA}">
      <dgm:prSet/>
      <dgm:spPr/>
      <dgm:t>
        <a:bodyPr/>
        <a:lstStyle/>
        <a:p>
          <a:r>
            <a:rPr lang="en-US"/>
            <a:t>Respond accordingly</a:t>
          </a:r>
        </a:p>
      </dgm:t>
    </dgm:pt>
    <dgm:pt modelId="{8195B5C9-F6F9-4E69-83CD-179BC6A344D6}" type="parTrans" cxnId="{D2FD4F47-FEF4-433B-BE83-D1C07556134E}">
      <dgm:prSet/>
      <dgm:spPr/>
      <dgm:t>
        <a:bodyPr/>
        <a:lstStyle/>
        <a:p>
          <a:endParaRPr lang="en-US"/>
        </a:p>
      </dgm:t>
    </dgm:pt>
    <dgm:pt modelId="{0C084A8C-63FC-4D8F-BE18-581D75A974B7}" type="sibTrans" cxnId="{D2FD4F47-FEF4-433B-BE83-D1C07556134E}">
      <dgm:prSet/>
      <dgm:spPr/>
      <dgm:t>
        <a:bodyPr/>
        <a:lstStyle/>
        <a:p>
          <a:endParaRPr lang="en-US"/>
        </a:p>
      </dgm:t>
    </dgm:pt>
    <dgm:pt modelId="{47511144-2FC7-4208-B126-4D68F5BC4350}">
      <dgm:prSet/>
      <dgm:spPr/>
      <dgm:t>
        <a:bodyPr/>
        <a:lstStyle/>
        <a:p>
          <a:r>
            <a:rPr lang="en-US"/>
            <a:t>Separate command handling from event handling</a:t>
          </a:r>
        </a:p>
      </dgm:t>
    </dgm:pt>
    <dgm:pt modelId="{8A8AF419-0DF2-40DD-B88D-34CF7A7EBDB9}" type="parTrans" cxnId="{CAA1B3B5-2CED-4577-B41E-BD5A66C07291}">
      <dgm:prSet/>
      <dgm:spPr/>
      <dgm:t>
        <a:bodyPr/>
        <a:lstStyle/>
        <a:p>
          <a:endParaRPr lang="en-US"/>
        </a:p>
      </dgm:t>
    </dgm:pt>
    <dgm:pt modelId="{584E0E26-56DF-49B1-9A30-EF1B8FFDD2BA}" type="sibTrans" cxnId="{CAA1B3B5-2CED-4577-B41E-BD5A66C07291}">
      <dgm:prSet/>
      <dgm:spPr/>
      <dgm:t>
        <a:bodyPr/>
        <a:lstStyle/>
        <a:p>
          <a:endParaRPr lang="en-US"/>
        </a:p>
      </dgm:t>
    </dgm:pt>
    <dgm:pt modelId="{F8048CBD-1C20-4EEE-A82F-86F75321B3FC}" type="pres">
      <dgm:prSet presAssocID="{436D3811-1FE4-4B1F-850C-4A97941419EF}" presName="linear" presStyleCnt="0">
        <dgm:presLayoutVars>
          <dgm:dir/>
          <dgm:animLvl val="lvl"/>
          <dgm:resizeHandles val="exact"/>
        </dgm:presLayoutVars>
      </dgm:prSet>
      <dgm:spPr/>
    </dgm:pt>
    <dgm:pt modelId="{EDD3A421-A701-4268-A238-BB1BC520BC19}" type="pres">
      <dgm:prSet presAssocID="{FCEC2687-9AB2-4B1B-A627-42A411A470EF}" presName="parentLin" presStyleCnt="0"/>
      <dgm:spPr/>
    </dgm:pt>
    <dgm:pt modelId="{D1BA232E-15F8-4DED-9A4A-94E78FB31ECD}" type="pres">
      <dgm:prSet presAssocID="{FCEC2687-9AB2-4B1B-A627-42A411A470EF}" presName="parentLeftMargin" presStyleLbl="node1" presStyleIdx="0" presStyleCnt="3"/>
      <dgm:spPr/>
    </dgm:pt>
    <dgm:pt modelId="{9E1FD70F-463E-4533-B6B3-BDDD28F6EADE}" type="pres">
      <dgm:prSet presAssocID="{FCEC2687-9AB2-4B1B-A627-42A411A470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4B204-256C-46C7-B631-31BEA8F4BB4F}" type="pres">
      <dgm:prSet presAssocID="{FCEC2687-9AB2-4B1B-A627-42A411A470EF}" presName="negativeSpace" presStyleCnt="0"/>
      <dgm:spPr/>
    </dgm:pt>
    <dgm:pt modelId="{84C637D4-C67D-47BD-8395-83554A038A3B}" type="pres">
      <dgm:prSet presAssocID="{FCEC2687-9AB2-4B1B-A627-42A411A470EF}" presName="childText" presStyleLbl="conFgAcc1" presStyleIdx="0" presStyleCnt="3">
        <dgm:presLayoutVars>
          <dgm:bulletEnabled val="1"/>
        </dgm:presLayoutVars>
      </dgm:prSet>
      <dgm:spPr/>
    </dgm:pt>
    <dgm:pt modelId="{4923B475-EF6F-4C53-A48A-D9981089AFC6}" type="pres">
      <dgm:prSet presAssocID="{A6121FC5-5B5C-46F8-B4F7-5EE4E8C68FEF}" presName="spaceBetweenRectangles" presStyleCnt="0"/>
      <dgm:spPr/>
    </dgm:pt>
    <dgm:pt modelId="{7405F71E-0438-41DA-A099-A458BD5A4F30}" type="pres">
      <dgm:prSet presAssocID="{7B3515E5-CE17-487F-8687-52A7F0EEB420}" presName="parentLin" presStyleCnt="0"/>
      <dgm:spPr/>
    </dgm:pt>
    <dgm:pt modelId="{33DE9175-F485-45C5-AC91-66415FF24F34}" type="pres">
      <dgm:prSet presAssocID="{7B3515E5-CE17-487F-8687-52A7F0EEB420}" presName="parentLeftMargin" presStyleLbl="node1" presStyleIdx="0" presStyleCnt="3"/>
      <dgm:spPr/>
    </dgm:pt>
    <dgm:pt modelId="{44E484E3-DDAA-442F-B592-C29291BDF207}" type="pres">
      <dgm:prSet presAssocID="{7B3515E5-CE17-487F-8687-52A7F0EEB42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8A12439-4894-48AE-8087-3FBEC6A3026C}" type="pres">
      <dgm:prSet presAssocID="{7B3515E5-CE17-487F-8687-52A7F0EEB420}" presName="negativeSpace" presStyleCnt="0"/>
      <dgm:spPr/>
    </dgm:pt>
    <dgm:pt modelId="{622C2B0A-1F65-431E-BCF8-BA399CC3CBDB}" type="pres">
      <dgm:prSet presAssocID="{7B3515E5-CE17-487F-8687-52A7F0EEB420}" presName="childText" presStyleLbl="conFgAcc1" presStyleIdx="1" presStyleCnt="3">
        <dgm:presLayoutVars>
          <dgm:bulletEnabled val="1"/>
        </dgm:presLayoutVars>
      </dgm:prSet>
      <dgm:spPr/>
    </dgm:pt>
    <dgm:pt modelId="{F4A9B419-2474-4967-8B25-2EB80979A373}" type="pres">
      <dgm:prSet presAssocID="{729A170D-8291-4472-B361-93E084F7D076}" presName="spaceBetweenRectangles" presStyleCnt="0"/>
      <dgm:spPr/>
    </dgm:pt>
    <dgm:pt modelId="{3B6936C6-3A7F-4E0C-AEEF-090D7280CA10}" type="pres">
      <dgm:prSet presAssocID="{0852B68F-8D23-413F-B7BB-185CA7B310DA}" presName="parentLin" presStyleCnt="0"/>
      <dgm:spPr/>
    </dgm:pt>
    <dgm:pt modelId="{73BC9DD6-8145-4162-B5CD-43E03096ECCF}" type="pres">
      <dgm:prSet presAssocID="{0852B68F-8D23-413F-B7BB-185CA7B310DA}" presName="parentLeftMargin" presStyleLbl="node1" presStyleIdx="1" presStyleCnt="3"/>
      <dgm:spPr/>
    </dgm:pt>
    <dgm:pt modelId="{731B8952-BED9-4ADE-BE8E-CCA137F77558}" type="pres">
      <dgm:prSet presAssocID="{0852B68F-8D23-413F-B7BB-185CA7B310D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8DB5E58-4C00-43FD-A0BD-A70F501D0BBC}" type="pres">
      <dgm:prSet presAssocID="{0852B68F-8D23-413F-B7BB-185CA7B310DA}" presName="negativeSpace" presStyleCnt="0"/>
      <dgm:spPr/>
    </dgm:pt>
    <dgm:pt modelId="{23A93786-2DE8-4A68-8BD3-0E248F6C42C6}" type="pres">
      <dgm:prSet presAssocID="{0852B68F-8D23-413F-B7BB-185CA7B310D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2DB4A04-7ED1-4469-A39B-E286C65CB99F}" srcId="{7B3515E5-CE17-487F-8687-52A7F0EEB420}" destId="{8A252D2D-3D97-4229-A21A-88FA9E3EAC6B}" srcOrd="1" destOrd="0" parTransId="{D2A0318E-C4EB-4A5F-A773-1691E89008B1}" sibTransId="{27D13B45-0424-4406-AA48-47C2A0642C23}"/>
    <dgm:cxn modelId="{8F4D1809-EF74-46D3-B385-E13DBA6A2AFD}" srcId="{7B3515E5-CE17-487F-8687-52A7F0EEB420}" destId="{625D1EB6-689D-495A-A830-6C858D9F44EA}" srcOrd="0" destOrd="0" parTransId="{5FA39C8C-2363-4D28-8A70-77948C3B4F04}" sibTransId="{2B679A62-8BC3-4195-B341-D01FD913B523}"/>
    <dgm:cxn modelId="{E33F4509-5AB0-43A8-A8E2-A923873C0417}" type="presOf" srcId="{47511144-2FC7-4208-B126-4D68F5BC4350}" destId="{23A93786-2DE8-4A68-8BD3-0E248F6C42C6}" srcOrd="0" destOrd="0" presId="urn:microsoft.com/office/officeart/2005/8/layout/list1"/>
    <dgm:cxn modelId="{D9C7EF09-DDEB-4DD1-B05C-FDE756889E97}" srcId="{436D3811-1FE4-4B1F-850C-4A97941419EF}" destId="{7B3515E5-CE17-487F-8687-52A7F0EEB420}" srcOrd="1" destOrd="0" parTransId="{7A9E4ACD-29EA-4990-962B-7072A30722B3}" sibTransId="{729A170D-8291-4472-B361-93E084F7D076}"/>
    <dgm:cxn modelId="{6F5EDB10-909A-49DA-B85B-2D8468B6E3AD}" srcId="{436D3811-1FE4-4B1F-850C-4A97941419EF}" destId="{FCEC2687-9AB2-4B1B-A627-42A411A470EF}" srcOrd="0" destOrd="0" parTransId="{45BDB7CC-F278-4DB7-99C3-BFC89B8D2C2E}" sibTransId="{A6121FC5-5B5C-46F8-B4F7-5EE4E8C68FEF}"/>
    <dgm:cxn modelId="{E8F3822F-8FB2-4C36-849B-C996FCFA42ED}" type="presOf" srcId="{7B3515E5-CE17-487F-8687-52A7F0EEB420}" destId="{33DE9175-F485-45C5-AC91-66415FF24F34}" srcOrd="0" destOrd="0" presId="urn:microsoft.com/office/officeart/2005/8/layout/list1"/>
    <dgm:cxn modelId="{73231136-EEE9-4BBB-AD39-F0C3CE8D96BE}" type="presOf" srcId="{0852B68F-8D23-413F-B7BB-185CA7B310DA}" destId="{73BC9DD6-8145-4162-B5CD-43E03096ECCF}" srcOrd="0" destOrd="0" presId="urn:microsoft.com/office/officeart/2005/8/layout/list1"/>
    <dgm:cxn modelId="{792B715B-3907-4A6B-929D-D84D5684BD53}" type="presOf" srcId="{625D1EB6-689D-495A-A830-6C858D9F44EA}" destId="{622C2B0A-1F65-431E-BCF8-BA399CC3CBDB}" srcOrd="0" destOrd="0" presId="urn:microsoft.com/office/officeart/2005/8/layout/list1"/>
    <dgm:cxn modelId="{875F7B64-27A8-4D09-A597-4F7FA07C9E05}" srcId="{FCEC2687-9AB2-4B1B-A627-42A411A470EF}" destId="{3DD4A538-A838-4E0D-8470-158DFE0AE2AF}" srcOrd="0" destOrd="0" parTransId="{85579F7A-7810-4E3D-8D39-26F0DD9A9F98}" sibTransId="{36C3EB06-89A5-473D-A872-E2F5BAAF1E51}"/>
    <dgm:cxn modelId="{D2FD4F47-FEF4-433B-BE83-D1C07556134E}" srcId="{436D3811-1FE4-4B1F-850C-4A97941419EF}" destId="{0852B68F-8D23-413F-B7BB-185CA7B310DA}" srcOrd="2" destOrd="0" parTransId="{8195B5C9-F6F9-4E69-83CD-179BC6A344D6}" sibTransId="{0C084A8C-63FC-4D8F-BE18-581D75A974B7}"/>
    <dgm:cxn modelId="{45C24069-8B29-48FF-87A1-D92DC3E306F1}" type="presOf" srcId="{0852B68F-8D23-413F-B7BB-185CA7B310DA}" destId="{731B8952-BED9-4ADE-BE8E-CCA137F77558}" srcOrd="1" destOrd="0" presId="urn:microsoft.com/office/officeart/2005/8/layout/list1"/>
    <dgm:cxn modelId="{89A7817C-8531-413D-B271-1A1D60980205}" type="presOf" srcId="{436D3811-1FE4-4B1F-850C-4A97941419EF}" destId="{F8048CBD-1C20-4EEE-A82F-86F75321B3FC}" srcOrd="0" destOrd="0" presId="urn:microsoft.com/office/officeart/2005/8/layout/list1"/>
    <dgm:cxn modelId="{F97FFA80-CF8E-4D89-B996-CC3F036ED491}" type="presOf" srcId="{DF732B46-12AC-4F2D-8BCB-8DC067E094DA}" destId="{84C637D4-C67D-47BD-8395-83554A038A3B}" srcOrd="0" destOrd="1" presId="urn:microsoft.com/office/officeart/2005/8/layout/list1"/>
    <dgm:cxn modelId="{6F28D886-EC21-4CCA-8198-958D420AF5CA}" type="presOf" srcId="{8A252D2D-3D97-4229-A21A-88FA9E3EAC6B}" destId="{622C2B0A-1F65-431E-BCF8-BA399CC3CBDB}" srcOrd="0" destOrd="1" presId="urn:microsoft.com/office/officeart/2005/8/layout/list1"/>
    <dgm:cxn modelId="{4EC27E9E-D41B-4F6C-BA2C-67ED55E35E58}" type="presOf" srcId="{3DD4A538-A838-4E0D-8470-158DFE0AE2AF}" destId="{84C637D4-C67D-47BD-8395-83554A038A3B}" srcOrd="0" destOrd="0" presId="urn:microsoft.com/office/officeart/2005/8/layout/list1"/>
    <dgm:cxn modelId="{46BC82B1-A10A-449D-BAF7-B08E81C9ABFE}" type="presOf" srcId="{FCEC2687-9AB2-4B1B-A627-42A411A470EF}" destId="{D1BA232E-15F8-4DED-9A4A-94E78FB31ECD}" srcOrd="0" destOrd="0" presId="urn:microsoft.com/office/officeart/2005/8/layout/list1"/>
    <dgm:cxn modelId="{CAA1B3B5-2CED-4577-B41E-BD5A66C07291}" srcId="{0852B68F-8D23-413F-B7BB-185CA7B310DA}" destId="{47511144-2FC7-4208-B126-4D68F5BC4350}" srcOrd="0" destOrd="0" parTransId="{8A8AF419-0DF2-40DD-B88D-34CF7A7EBDB9}" sibTransId="{584E0E26-56DF-49B1-9A30-EF1B8FFDD2BA}"/>
    <dgm:cxn modelId="{3FFE67D6-CCBE-470E-AEE0-C74D3772D4EE}" type="presOf" srcId="{7B3515E5-CE17-487F-8687-52A7F0EEB420}" destId="{44E484E3-DDAA-442F-B592-C29291BDF207}" srcOrd="1" destOrd="0" presId="urn:microsoft.com/office/officeart/2005/8/layout/list1"/>
    <dgm:cxn modelId="{17827BEC-8F5E-41D3-95B3-D586E59D7B0B}" srcId="{FCEC2687-9AB2-4B1B-A627-42A411A470EF}" destId="{DF732B46-12AC-4F2D-8BCB-8DC067E094DA}" srcOrd="1" destOrd="0" parTransId="{FE753B8D-8A64-4773-8D98-BE6E804B1AA6}" sibTransId="{AFF3664A-006E-4F10-A86F-F5938170FBE7}"/>
    <dgm:cxn modelId="{810AFAF1-0EF6-4D2B-B808-9A62055F9541}" type="presOf" srcId="{FCEC2687-9AB2-4B1B-A627-42A411A470EF}" destId="{9E1FD70F-463E-4533-B6B3-BDDD28F6EADE}" srcOrd="1" destOrd="0" presId="urn:microsoft.com/office/officeart/2005/8/layout/list1"/>
    <dgm:cxn modelId="{33ACD4D7-177E-432E-9229-4137FC8FBEF3}" type="presParOf" srcId="{F8048CBD-1C20-4EEE-A82F-86F75321B3FC}" destId="{EDD3A421-A701-4268-A238-BB1BC520BC19}" srcOrd="0" destOrd="0" presId="urn:microsoft.com/office/officeart/2005/8/layout/list1"/>
    <dgm:cxn modelId="{3E099B51-9CBA-4612-9C10-1E960669D78C}" type="presParOf" srcId="{EDD3A421-A701-4268-A238-BB1BC520BC19}" destId="{D1BA232E-15F8-4DED-9A4A-94E78FB31ECD}" srcOrd="0" destOrd="0" presId="urn:microsoft.com/office/officeart/2005/8/layout/list1"/>
    <dgm:cxn modelId="{9F09FEED-C4E5-4916-BF3C-4B5AB489AA29}" type="presParOf" srcId="{EDD3A421-A701-4268-A238-BB1BC520BC19}" destId="{9E1FD70F-463E-4533-B6B3-BDDD28F6EADE}" srcOrd="1" destOrd="0" presId="urn:microsoft.com/office/officeart/2005/8/layout/list1"/>
    <dgm:cxn modelId="{3ADD3E17-BD48-4D8A-A43E-4EEC67EA0A81}" type="presParOf" srcId="{F8048CBD-1C20-4EEE-A82F-86F75321B3FC}" destId="{B084B204-256C-46C7-B631-31BEA8F4BB4F}" srcOrd="1" destOrd="0" presId="urn:microsoft.com/office/officeart/2005/8/layout/list1"/>
    <dgm:cxn modelId="{CFE68CF6-3C4A-4670-AD99-7838F7EC1645}" type="presParOf" srcId="{F8048CBD-1C20-4EEE-A82F-86F75321B3FC}" destId="{84C637D4-C67D-47BD-8395-83554A038A3B}" srcOrd="2" destOrd="0" presId="urn:microsoft.com/office/officeart/2005/8/layout/list1"/>
    <dgm:cxn modelId="{F93E9209-CCCB-4B90-A3DF-4CAC0D652285}" type="presParOf" srcId="{F8048CBD-1C20-4EEE-A82F-86F75321B3FC}" destId="{4923B475-EF6F-4C53-A48A-D9981089AFC6}" srcOrd="3" destOrd="0" presId="urn:microsoft.com/office/officeart/2005/8/layout/list1"/>
    <dgm:cxn modelId="{D172317F-276E-461C-8E4B-4440195C0B0C}" type="presParOf" srcId="{F8048CBD-1C20-4EEE-A82F-86F75321B3FC}" destId="{7405F71E-0438-41DA-A099-A458BD5A4F30}" srcOrd="4" destOrd="0" presId="urn:microsoft.com/office/officeart/2005/8/layout/list1"/>
    <dgm:cxn modelId="{D7D01E89-C45B-449A-AA5D-8FE423B4D4DF}" type="presParOf" srcId="{7405F71E-0438-41DA-A099-A458BD5A4F30}" destId="{33DE9175-F485-45C5-AC91-66415FF24F34}" srcOrd="0" destOrd="0" presId="urn:microsoft.com/office/officeart/2005/8/layout/list1"/>
    <dgm:cxn modelId="{688F44B3-5073-42AC-ACF1-55741401382E}" type="presParOf" srcId="{7405F71E-0438-41DA-A099-A458BD5A4F30}" destId="{44E484E3-DDAA-442F-B592-C29291BDF207}" srcOrd="1" destOrd="0" presId="urn:microsoft.com/office/officeart/2005/8/layout/list1"/>
    <dgm:cxn modelId="{E92C3866-8149-4FF5-B368-58AC3533BE7D}" type="presParOf" srcId="{F8048CBD-1C20-4EEE-A82F-86F75321B3FC}" destId="{98A12439-4894-48AE-8087-3FBEC6A3026C}" srcOrd="5" destOrd="0" presId="urn:microsoft.com/office/officeart/2005/8/layout/list1"/>
    <dgm:cxn modelId="{534F0615-2E79-42DA-9CF8-B7203D4A5798}" type="presParOf" srcId="{F8048CBD-1C20-4EEE-A82F-86F75321B3FC}" destId="{622C2B0A-1F65-431E-BCF8-BA399CC3CBDB}" srcOrd="6" destOrd="0" presId="urn:microsoft.com/office/officeart/2005/8/layout/list1"/>
    <dgm:cxn modelId="{CD0C1DFD-EA1C-4DD8-BA41-6425BDDA33B5}" type="presParOf" srcId="{F8048CBD-1C20-4EEE-A82F-86F75321B3FC}" destId="{F4A9B419-2474-4967-8B25-2EB80979A373}" srcOrd="7" destOrd="0" presId="urn:microsoft.com/office/officeart/2005/8/layout/list1"/>
    <dgm:cxn modelId="{5FFCFE84-BCE9-4A2D-A654-D4E36247803B}" type="presParOf" srcId="{F8048CBD-1C20-4EEE-A82F-86F75321B3FC}" destId="{3B6936C6-3A7F-4E0C-AEEF-090D7280CA10}" srcOrd="8" destOrd="0" presId="urn:microsoft.com/office/officeart/2005/8/layout/list1"/>
    <dgm:cxn modelId="{0F3D7436-CEFA-43CA-ADCF-BC6729F4D270}" type="presParOf" srcId="{3B6936C6-3A7F-4E0C-AEEF-090D7280CA10}" destId="{73BC9DD6-8145-4162-B5CD-43E03096ECCF}" srcOrd="0" destOrd="0" presId="urn:microsoft.com/office/officeart/2005/8/layout/list1"/>
    <dgm:cxn modelId="{F89DB0D2-7BC1-4B65-B646-B1B979755AF9}" type="presParOf" srcId="{3B6936C6-3A7F-4E0C-AEEF-090D7280CA10}" destId="{731B8952-BED9-4ADE-BE8E-CCA137F77558}" srcOrd="1" destOrd="0" presId="urn:microsoft.com/office/officeart/2005/8/layout/list1"/>
    <dgm:cxn modelId="{AE5EF219-F5A2-4701-8355-55BFE70C9A81}" type="presParOf" srcId="{F8048CBD-1C20-4EEE-A82F-86F75321B3FC}" destId="{F8DB5E58-4C00-43FD-A0BD-A70F501D0BBC}" srcOrd="9" destOrd="0" presId="urn:microsoft.com/office/officeart/2005/8/layout/list1"/>
    <dgm:cxn modelId="{736CA0C6-EA24-411E-AA92-6AC8E6E00440}" type="presParOf" srcId="{F8048CBD-1C20-4EEE-A82F-86F75321B3FC}" destId="{23A93786-2DE8-4A68-8BD3-0E248F6C42C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637D4-C67D-47BD-8395-83554A038A3B}">
      <dsp:nvSpPr>
        <dsp:cNvPr id="0" name=""/>
        <dsp:cNvSpPr/>
      </dsp:nvSpPr>
      <dsp:spPr>
        <a:xfrm>
          <a:off x="0" y="382350"/>
          <a:ext cx="6900512" cy="1398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99872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Something happened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Broad audience</a:t>
          </a:r>
        </a:p>
      </dsp:txBody>
      <dsp:txXfrm>
        <a:off x="0" y="382350"/>
        <a:ext cx="6900512" cy="1398600"/>
      </dsp:txXfrm>
    </dsp:sp>
    <dsp:sp modelId="{9E1FD70F-463E-4533-B6B3-BDDD28F6EADE}">
      <dsp:nvSpPr>
        <dsp:cNvPr id="0" name=""/>
        <dsp:cNvSpPr/>
      </dsp:nvSpPr>
      <dsp:spPr>
        <a:xfrm>
          <a:off x="345025" y="28110"/>
          <a:ext cx="4830358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Event</a:t>
          </a:r>
        </a:p>
      </dsp:txBody>
      <dsp:txXfrm>
        <a:off x="379610" y="62695"/>
        <a:ext cx="4761188" cy="639310"/>
      </dsp:txXfrm>
    </dsp:sp>
    <dsp:sp modelId="{622C2B0A-1F65-431E-BCF8-BA399CC3CBDB}">
      <dsp:nvSpPr>
        <dsp:cNvPr id="0" name=""/>
        <dsp:cNvSpPr/>
      </dsp:nvSpPr>
      <dsp:spPr>
        <a:xfrm>
          <a:off x="0" y="2264790"/>
          <a:ext cx="6900512" cy="1398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99872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I intend that something will happen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Directed audience</a:t>
          </a:r>
        </a:p>
      </dsp:txBody>
      <dsp:txXfrm>
        <a:off x="0" y="2264790"/>
        <a:ext cx="6900512" cy="1398600"/>
      </dsp:txXfrm>
    </dsp:sp>
    <dsp:sp modelId="{44E484E3-DDAA-442F-B592-C29291BDF207}">
      <dsp:nvSpPr>
        <dsp:cNvPr id="0" name=""/>
        <dsp:cNvSpPr/>
      </dsp:nvSpPr>
      <dsp:spPr>
        <a:xfrm>
          <a:off x="345025" y="1910550"/>
          <a:ext cx="4830358" cy="70848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Commands</a:t>
          </a:r>
        </a:p>
      </dsp:txBody>
      <dsp:txXfrm>
        <a:off x="379610" y="1945135"/>
        <a:ext cx="4761188" cy="639310"/>
      </dsp:txXfrm>
    </dsp:sp>
    <dsp:sp modelId="{23A93786-2DE8-4A68-8BD3-0E248F6C42C6}">
      <dsp:nvSpPr>
        <dsp:cNvPr id="0" name=""/>
        <dsp:cNvSpPr/>
      </dsp:nvSpPr>
      <dsp:spPr>
        <a:xfrm>
          <a:off x="0" y="4147230"/>
          <a:ext cx="6900512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99872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Separate command handling from event handling</a:t>
          </a:r>
        </a:p>
      </dsp:txBody>
      <dsp:txXfrm>
        <a:off x="0" y="4147230"/>
        <a:ext cx="6900512" cy="1360800"/>
      </dsp:txXfrm>
    </dsp:sp>
    <dsp:sp modelId="{731B8952-BED9-4ADE-BE8E-CCA137F77558}">
      <dsp:nvSpPr>
        <dsp:cNvPr id="0" name=""/>
        <dsp:cNvSpPr/>
      </dsp:nvSpPr>
      <dsp:spPr>
        <a:xfrm>
          <a:off x="345025" y="3792990"/>
          <a:ext cx="4830358" cy="7084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Respond accordingly</a:t>
          </a:r>
        </a:p>
      </dsp:txBody>
      <dsp:txXfrm>
        <a:off x="379610" y="3827575"/>
        <a:ext cx="4761188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80B0-C4BF-4530-9935-7EFD906BB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2667F7-ED4C-4A22-91BF-C94996C4E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EA574-C962-46B8-81F4-04BBACEE4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E79D-A762-4F71-90BA-9E90487739FB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E8D52-47D4-470A-9379-355D38B0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DC4EC-2B2C-48F8-99BC-BED87DB93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86F93-5118-459B-92DB-07B4982D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9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DAAF-961B-44B1-B117-7C56E14F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82F3B-F472-44C2-A438-B24A84C67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9C323-C7FA-44AE-B04E-BC59B8FA7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E79D-A762-4F71-90BA-9E90487739FB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B1877-A778-4B87-BFB6-66EEE662B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F5B8-481B-49A5-82FA-2F9FE4FD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86F93-5118-459B-92DB-07B4982D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2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0CEAF-D3C9-48B7-88D9-B66B848119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10938F-F13F-4926-ADA3-BCBC8C193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F3B05-A647-4D00-A8C7-FA6A0797E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E79D-A762-4F71-90BA-9E90487739FB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23E01-5441-4011-912E-003C26B9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FF463-4AD9-4904-91F8-8D4CE6AE9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86F93-5118-459B-92DB-07B4982D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4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D3A5-F9C6-465A-964B-E17D6DF3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FEB83-6D44-4B24-A3B6-2F2FCEC9A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8EA91-5C58-4BE4-AD7D-C181B0DD3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E79D-A762-4F71-90BA-9E90487739FB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BD525-1BB2-49D4-92E4-9BA04E067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2D327-8DF5-469A-A765-E746B497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86F93-5118-459B-92DB-07B4982D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FD327-D675-49AB-A0D6-B2A23C32B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E36FA-68BF-4A64-BC40-C0CA93A99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97D68-3B58-46F8-906A-62A1D6057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E79D-A762-4F71-90BA-9E90487739FB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099D-1ED6-46DA-A4FA-C35462475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3FA15-0042-4C27-B859-E5C93194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86F93-5118-459B-92DB-07B4982D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0F9-DFDB-414E-BD94-F8FBAA50A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26CE1-516D-48AF-A4B3-001E5D2D9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5B1C85-48AD-4632-B51C-858F0288F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75FC4-3948-4556-9B1D-B787D7F0B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E79D-A762-4F71-90BA-9E90487739FB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4B17C-76BC-4388-ABD2-408012FA5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40545-E211-4439-BF04-72ED0FD21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86F93-5118-459B-92DB-07B4982D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78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0C01A-D092-4C45-AF72-ED4324A83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884B3-A200-424B-871D-B0A2936C6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DDD2A-B572-4589-8086-D01407CED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8A5033-D580-456D-A016-88DB13DA7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C395D-E409-4859-B173-2AF0CF77B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D7175B-53D7-4FBE-82F3-E7ACB5051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E79D-A762-4F71-90BA-9E90487739FB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E32B49-67CF-42ED-9B0A-0186A192F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078453-C344-424D-9272-35FF7164B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86F93-5118-459B-92DB-07B4982D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98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1CB68-9F41-45B4-855E-DD61AC3D0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69E91-65BF-4771-A4A9-6BD6EB87A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E79D-A762-4F71-90BA-9E90487739FB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30819-AEB2-49FD-8216-5FA796C70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14427-82F7-4214-900E-CFB7086D0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86F93-5118-459B-92DB-07B4982D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1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5EE70B-84DF-4A50-BE89-59C62082D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E79D-A762-4F71-90BA-9E90487739FB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003F6D-0531-4935-8C13-FF3D283EE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9E4EC-435E-48E2-A061-D7624114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86F93-5118-459B-92DB-07B4982D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1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B3162-F955-4D3B-BC3A-20FD119C6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7A33-E817-4B9C-A7B5-1B11A6640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C3F0D1-67F7-4A52-8CB0-5CAAA64C3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C85C1-BC09-4DA5-968D-ADD77A300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E79D-A762-4F71-90BA-9E90487739FB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7A90E-C26A-4262-8037-7DC00B3E0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3995B-D6B4-4747-AB16-757BF3B9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86F93-5118-459B-92DB-07B4982D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84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58FCE-DCAC-4A40-AE2B-63ED073A9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7D3787-3868-433C-84BC-DAD58AA3A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3B6DE-4E0B-4FF4-BAB2-B5A89FB02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878019-E90E-4CB3-B9F7-487FB0AE3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E79D-A762-4F71-90BA-9E90487739FB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ECEE4-E113-4FBA-887C-1387E887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3F80D-1E16-47A2-9332-DAA2EB64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86F93-5118-459B-92DB-07B4982D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9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5CD051-7C17-4C14-924C-BA24BEC5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B4D7-CAD5-46B2-BE45-615861962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9F771-0D04-47C0-B217-12428E7B0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EE79D-A762-4F71-90BA-9E90487739FB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E6594-F3E3-4D7C-9029-133E94EED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208F3-4B3B-4E44-B8B4-5CE6385A2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86F93-5118-459B-92DB-07B4982D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7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9D05400D-B433-4CDA-855C-494EBD0170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C56AC-AEEA-40CE-8F7D-1ACEBA4D6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Commands and Events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70245-956E-4517-88DE-03016C0D9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CIDM 6330</a:t>
            </a:r>
          </a:p>
          <a:p>
            <a:r>
              <a:rPr lang="en-US">
                <a:solidFill>
                  <a:srgbClr val="FFFFFF"/>
                </a:solidFill>
              </a:rPr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18112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DC3A7-8C63-4724-96C1-5E8F061B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Pub/Sub Message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73C03-C37B-429D-B209-CE560658B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message broker extends a message bus to become a message broker between microservices</a:t>
            </a:r>
          </a:p>
          <a:p>
            <a:pPr lvl="1"/>
            <a:r>
              <a:rPr lang="en-US" dirty="0"/>
              <a:t>Match publishers with subscribers</a:t>
            </a:r>
          </a:p>
          <a:p>
            <a:r>
              <a:rPr lang="en-US" dirty="0"/>
              <a:t>Common Tools:</a:t>
            </a:r>
          </a:p>
          <a:p>
            <a:pPr lvl="1"/>
            <a:r>
              <a:rPr lang="en-US" dirty="0"/>
              <a:t>Apache Kafka, RabbitMQ, or Redis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79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6BEE-FAE6-4280-B323-D5EB1AB3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Message Queue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1D4B3A-AA52-4D07-9253-D7C078988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2507" y="1825625"/>
            <a:ext cx="5566985" cy="4351338"/>
          </a:xfrm>
        </p:spPr>
      </p:pic>
    </p:spTree>
    <p:extLst>
      <p:ext uri="{BB962C8B-B14F-4D97-AF65-F5344CB8AC3E}">
        <p14:creationId xmlns:p14="http://schemas.microsoft.com/office/powerpoint/2010/main" val="564261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D24F1-5EC6-4562-9D15-94FBD4280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 Pub/Sub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E601C-7B37-4C14-AD34-978BA67BE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“Redis pub/sub listener (we call it an event consumer) is very much like Flask: it translates from the outside world to our events…”</a:t>
            </a:r>
          </a:p>
          <a:p>
            <a:r>
              <a:rPr lang="en-US" dirty="0"/>
              <a:t>A microservice/verb-orientation suggests that we need event/messaging:</a:t>
            </a:r>
          </a:p>
          <a:p>
            <a:pPr lvl="1"/>
            <a:r>
              <a:rPr lang="en-US" dirty="0"/>
              <a:t>Internally - often immediate/synchronous</a:t>
            </a:r>
          </a:p>
          <a:p>
            <a:pPr lvl="1"/>
            <a:r>
              <a:rPr lang="en-US" dirty="0"/>
              <a:t>Externally - asynchronous</a:t>
            </a:r>
          </a:p>
          <a:p>
            <a:r>
              <a:rPr lang="en-US" dirty="0"/>
              <a:t>“Event notification is nice because it implies a low level of coupling, and is pretty simple to set up. It can become problematic, however, if there really is a logical flow that runs over various event notifications...It can be hard to see such a flow as it's not explicit in any program text....This can make it hard to debug and modify.”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-Martin Fowler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16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90B6FAD-3F5F-4985-BB42-989895A0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2076450"/>
            <a:ext cx="10684151" cy="1345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Command-Query Responsibility Segregation (CQRS)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170CC5-09E4-49A2-A298-25F8AE4B8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1575" y="4473360"/>
            <a:ext cx="9469211" cy="8656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Chapter 12</a:t>
            </a:r>
          </a:p>
        </p:txBody>
      </p:sp>
    </p:spTree>
    <p:extLst>
      <p:ext uri="{BB962C8B-B14F-4D97-AF65-F5344CB8AC3E}">
        <p14:creationId xmlns:p14="http://schemas.microsoft.com/office/powerpoint/2010/main" val="217223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428C92E9-8958-4F9C-AB8D-D043E7202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4" r="6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C929CE-4846-4157-B882-983D5A12C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Premise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3CF5C-FB72-4A01-9E21-6CB96FB08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Clarifying Responsibilities for:</a:t>
            </a:r>
          </a:p>
          <a:p>
            <a:pPr lvl="1"/>
            <a:r>
              <a:rPr lang="en-US" sz="1700" dirty="0"/>
              <a:t>Reads (Queries)</a:t>
            </a:r>
          </a:p>
          <a:p>
            <a:pPr lvl="1"/>
            <a:r>
              <a:rPr lang="en-US" sz="1700" dirty="0"/>
              <a:t>Writes (Commands)</a:t>
            </a:r>
          </a:p>
          <a:p>
            <a:pPr lvl="2"/>
            <a:r>
              <a:rPr lang="en-US" sz="1700" dirty="0"/>
              <a:t>This changes state, so rule enforcement matters</a:t>
            </a:r>
          </a:p>
          <a:p>
            <a:pPr lvl="2"/>
            <a:r>
              <a:rPr lang="en-US" sz="1700" dirty="0"/>
              <a:t>Unit of Work</a:t>
            </a:r>
          </a:p>
          <a:p>
            <a:pPr lvl="2"/>
            <a:r>
              <a:rPr lang="en-US" sz="1700" dirty="0"/>
              <a:t>Aggregates</a:t>
            </a:r>
          </a:p>
          <a:p>
            <a:pPr lvl="2"/>
            <a:r>
              <a:rPr lang="en-US" sz="1700" dirty="0"/>
              <a:t>Domain Events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880132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CC05B7-E776-426F-83E8-0AB911F40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564" y="0"/>
            <a:ext cx="8060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79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6244C-955E-4C9D-85E0-4F64A1974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Reads Far Outnumber Writes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14815-C64D-42F4-A8FD-9FD0A8A05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Writes MUST be consistent</a:t>
            </a:r>
          </a:p>
          <a:p>
            <a:r>
              <a:rPr lang="en-US" dirty="0"/>
              <a:t>Reads MUST EVENTUALLY be consistent</a:t>
            </a:r>
          </a:p>
          <a:p>
            <a:r>
              <a:rPr lang="en-US" dirty="0"/>
              <a:t>Read vs. Write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4E132-1299-4CE9-9F9F-28F08BD67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74" y="3956608"/>
            <a:ext cx="9766852" cy="205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16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2A55-6436-4800-81D4-E3C24C9C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Post/Redirect/Get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AE863-AAA6-42B7-8F53-0654A67A2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transactions designed to write in an HTTP transaction happen this way:</a:t>
            </a:r>
          </a:p>
          <a:p>
            <a:pPr lvl="1"/>
            <a:r>
              <a:rPr lang="en-US" dirty="0"/>
              <a:t>You POST data from a webform/client to the HTTP server for presumed rule-enforcement and data writing</a:t>
            </a:r>
          </a:p>
          <a:p>
            <a:pPr lvl="1"/>
            <a:r>
              <a:rPr lang="en-US" dirty="0"/>
              <a:t>The code that processed the POST redirects you to a follow-on page</a:t>
            </a:r>
          </a:p>
          <a:p>
            <a:pPr lvl="1"/>
            <a:r>
              <a:rPr lang="en-US" dirty="0"/>
              <a:t>The client/browser GETs that page.</a:t>
            </a:r>
          </a:p>
          <a:p>
            <a:r>
              <a:rPr lang="en-US" dirty="0"/>
              <a:t>This flow, is reflective of Command-Query Separation</a:t>
            </a:r>
          </a:p>
          <a:p>
            <a:r>
              <a:rPr lang="en-US" dirty="0"/>
              <a:t>We follow one simple rule: 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functions should either modify state or answer questions, but never both</a:t>
            </a:r>
          </a:p>
        </p:txBody>
      </p:sp>
    </p:spTree>
    <p:extLst>
      <p:ext uri="{BB962C8B-B14F-4D97-AF65-F5344CB8AC3E}">
        <p14:creationId xmlns:p14="http://schemas.microsoft.com/office/powerpoint/2010/main" val="4132778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303C8-FDB3-4514-9EFF-B8615A21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Domain Model is not Read Optimized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3F093-9313-4F35-96A4-239960B3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domain model is designed to capture verbs and workflow</a:t>
            </a:r>
          </a:p>
          <a:p>
            <a:pPr lvl="1"/>
            <a:r>
              <a:rPr lang="en-US" dirty="0"/>
              <a:t>State changes and why</a:t>
            </a:r>
          </a:p>
          <a:p>
            <a:pPr lvl="1"/>
            <a:r>
              <a:rPr lang="en-US" dirty="0"/>
              <a:t>Causal messages</a:t>
            </a:r>
          </a:p>
          <a:p>
            <a:pPr lvl="1"/>
            <a:r>
              <a:rPr lang="en-US" dirty="0"/>
              <a:t>Aggregate concerns</a:t>
            </a:r>
          </a:p>
        </p:txBody>
      </p:sp>
    </p:spTree>
    <p:extLst>
      <p:ext uri="{BB962C8B-B14F-4D97-AF65-F5344CB8AC3E}">
        <p14:creationId xmlns:p14="http://schemas.microsoft.com/office/powerpoint/2010/main" val="3797729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CF2A0-C302-461B-8709-C667A0A90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CRUD to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90A2D-DD00-41B2-BA7A-30A8CF58F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justification for CQRS is related to the justification for the Domain Model pattern. </a:t>
            </a:r>
          </a:p>
          <a:p>
            <a:pPr lvl="1"/>
            <a:r>
              <a:rPr lang="en-US" dirty="0"/>
              <a:t>If you’re building a simple CRUD app, reads and writes are going to be closely related, so you don’t need a domain model or CQRS. </a:t>
            </a:r>
          </a:p>
          <a:p>
            <a:pPr lvl="1"/>
            <a:r>
              <a:rPr lang="en-US" dirty="0"/>
              <a:t>But the more complex your domain, the more likely you are to need both.</a:t>
            </a:r>
          </a:p>
          <a:p>
            <a:r>
              <a:rPr lang="en-US" dirty="0"/>
              <a:t>Barky DOES NOT have a complex domain</a:t>
            </a:r>
          </a:p>
          <a:p>
            <a:pPr lvl="1"/>
            <a:r>
              <a:rPr lang="en-US" dirty="0"/>
              <a:t>It is likely to benefit most from the O/RM approach taken</a:t>
            </a:r>
          </a:p>
          <a:p>
            <a:r>
              <a:rPr lang="en-US" dirty="0"/>
              <a:t>Thus, an O/RM is better suited for CRUD apps</a:t>
            </a:r>
          </a:p>
          <a:p>
            <a:pPr lvl="1"/>
            <a:r>
              <a:rPr lang="en-US" dirty="0"/>
              <a:t>Most apps ARE CRUD apps (I’d say Pareto-level distribution)</a:t>
            </a:r>
          </a:p>
        </p:txBody>
      </p:sp>
    </p:spTree>
    <p:extLst>
      <p:ext uri="{BB962C8B-B14F-4D97-AF65-F5344CB8AC3E}">
        <p14:creationId xmlns:p14="http://schemas.microsoft.com/office/powerpoint/2010/main" val="213464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ECFB16-6E4D-4EBB-911A-32824D1E4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2076450"/>
            <a:ext cx="10684151" cy="1345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2594A-4A9A-4744-B440-8FBD4F201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1575" y="4473360"/>
            <a:ext cx="9469211" cy="8656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APP Chapter 10</a:t>
            </a:r>
          </a:p>
        </p:txBody>
      </p:sp>
    </p:spTree>
    <p:extLst>
      <p:ext uri="{BB962C8B-B14F-4D97-AF65-F5344CB8AC3E}">
        <p14:creationId xmlns:p14="http://schemas.microsoft.com/office/powerpoint/2010/main" val="3986649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9C294-DBFC-47EB-AF9E-C5BBBFFE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O/RM Weakness: Select N+1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FFF45-A894-4EEE-8318-FAC2EFF93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81739"/>
            <a:ext cx="10515600" cy="3195224"/>
          </a:xfrm>
        </p:spPr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load_cats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is </a:t>
            </a:r>
            <a:br>
              <a:rPr lang="en-US" dirty="0"/>
            </a:br>
            <a:r>
              <a:rPr lang="en-US" dirty="0"/>
              <a:t>“SELECT * FROM cat WHERE ...”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load_hats_for_cat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($cat)</a:t>
            </a:r>
            <a:r>
              <a:rPr lang="en-US" dirty="0"/>
              <a:t> is </a:t>
            </a:r>
            <a:br>
              <a:rPr lang="en-US" dirty="0"/>
            </a:br>
            <a:r>
              <a:rPr lang="en-US" dirty="0"/>
              <a:t>“SELECT * FROM hat WHERE </a:t>
            </a:r>
            <a:r>
              <a:rPr lang="en-US" dirty="0" err="1"/>
              <a:t>catID</a:t>
            </a:r>
            <a:r>
              <a:rPr lang="en-US" dirty="0"/>
              <a:t> = ...”</a:t>
            </a:r>
          </a:p>
          <a:p>
            <a:r>
              <a:rPr lang="en-US" dirty="0"/>
              <a:t>Problem:  </a:t>
            </a:r>
            <a:r>
              <a:rPr lang="en-US" b="1" i="1" dirty="0"/>
              <a:t>It is much faster to issue 1 query which returns 100 results than to issue 100 queries which each return 1 result.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EFCCC-FD79-48D9-8082-63BA1FC2C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336675"/>
            <a:ext cx="43815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F2109-0338-44C4-9216-46FF647F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645F6-2885-4BB4-8587-2DA4DEA68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9045"/>
            <a:ext cx="10515600" cy="3217918"/>
          </a:xfrm>
        </p:spPr>
        <p:txBody>
          <a:bodyPr>
            <a:normAutofit/>
          </a:bodyPr>
          <a:lstStyle/>
          <a:p>
            <a:r>
              <a:rPr lang="en-US" dirty="0"/>
              <a:t>building a denormalized copy of your data that’s optimized for read operations isn’t uncommon, once you’ve reached the limits of what you can do with indexes</a:t>
            </a:r>
          </a:p>
          <a:p>
            <a:pPr lvl="1"/>
            <a:r>
              <a:rPr lang="en-US" dirty="0"/>
              <a:t>Joins are costly</a:t>
            </a:r>
          </a:p>
          <a:p>
            <a:r>
              <a:rPr lang="en-US" dirty="0"/>
              <a:t>For reads, you need </a:t>
            </a:r>
            <a:r>
              <a:rPr lang="en-US" u="sng" dirty="0"/>
              <a:t>speed</a:t>
            </a:r>
          </a:p>
          <a:p>
            <a:r>
              <a:rPr lang="en-US" dirty="0"/>
              <a:t>For writes, you need it to be </a:t>
            </a:r>
            <a:r>
              <a:rPr lang="en-US" u="sng" dirty="0"/>
              <a:t>right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2EA54-C91A-4435-AA95-22C49617A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871" y="229083"/>
            <a:ext cx="52197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64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D04F5-7821-4193-B45C-22D23B220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 for Read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839435-CAE3-475A-B9EA-277311542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6719" y="153135"/>
            <a:ext cx="7569316" cy="658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56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10D7-CF6E-4641-ACE2-803D023C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Considering Circumstances and Choices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12DE5E-10AF-4F96-BEEB-9C286D928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146" y="1282277"/>
            <a:ext cx="7875707" cy="5575723"/>
          </a:xfrm>
        </p:spPr>
      </p:pic>
    </p:spTree>
    <p:extLst>
      <p:ext uri="{BB962C8B-B14F-4D97-AF65-F5344CB8AC3E}">
        <p14:creationId xmlns:p14="http://schemas.microsoft.com/office/powerpoint/2010/main" val="2601058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90B6FAD-3F5F-4985-BB42-989895A0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170CC5-09E4-49A2-A298-25F8AE4B8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13</a:t>
            </a:r>
          </a:p>
        </p:txBody>
      </p:sp>
    </p:spTree>
    <p:extLst>
      <p:ext uri="{BB962C8B-B14F-4D97-AF65-F5344CB8AC3E}">
        <p14:creationId xmlns:p14="http://schemas.microsoft.com/office/powerpoint/2010/main" val="656448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749B73-D763-4B23-AC98-8313D78D0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De-complexing with DI</a:t>
            </a:r>
          </a:p>
        </p:txBody>
      </p:sp>
      <p:pic>
        <p:nvPicPr>
          <p:cNvPr id="1026" name="Picture 2" descr="ASP.NET MVC 4 Dependency Injection | Microsoft Docs">
            <a:extLst>
              <a:ext uri="{FF2B5EF4-FFF2-40B4-BE49-F238E27FC236}">
                <a16:creationId xmlns:a16="http://schemas.microsoft.com/office/drawing/2014/main" id="{366C756C-5D9C-4E28-9E43-4F34A35E9F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44" y="1865453"/>
            <a:ext cx="6880318" cy="341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783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B25E3-A37E-4913-8ACC-AE85F9077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Entry Points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E0B11C-C8E7-45C0-AC06-714B0615B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8122" y="0"/>
            <a:ext cx="6767443" cy="683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44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AE166-CCF0-452A-B56B-DA629497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999C90-4E8F-474C-96B0-6CBE18268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6777" y="99792"/>
            <a:ext cx="6731936" cy="66584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F1362-127C-47C3-8364-46EC49FC0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50" y="3801078"/>
            <a:ext cx="5559633" cy="2541674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E830FEAF-0013-4065-928C-9D66C722E8E4}"/>
              </a:ext>
            </a:extLst>
          </p:cNvPr>
          <p:cNvSpPr/>
          <p:nvPr/>
        </p:nvSpPr>
        <p:spPr>
          <a:xfrm>
            <a:off x="396371" y="2092185"/>
            <a:ext cx="2268340" cy="764209"/>
          </a:xfrm>
          <a:prstGeom prst="borderCallout1">
            <a:avLst>
              <a:gd name="adj1" fmla="val 111186"/>
              <a:gd name="adj2" fmla="val 48359"/>
              <a:gd name="adj3" fmla="val 224963"/>
              <a:gd name="adj4" fmla="val 353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Composition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0CDFDE-8741-46F3-8E54-CB774AB89E57}"/>
              </a:ext>
            </a:extLst>
          </p:cNvPr>
          <p:cNvSpPr txBox="1"/>
          <p:nvPr/>
        </p:nvSpPr>
        <p:spPr>
          <a:xfrm>
            <a:off x="3021837" y="3579111"/>
            <a:ext cx="362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bootstrap is a manual process</a:t>
            </a:r>
          </a:p>
        </p:txBody>
      </p:sp>
    </p:spTree>
    <p:extLst>
      <p:ext uri="{BB962C8B-B14F-4D97-AF65-F5344CB8AC3E}">
        <p14:creationId xmlns:p14="http://schemas.microsoft.com/office/powerpoint/2010/main" val="3926185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5B5E-937B-4835-8B32-D22C76204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Bootstrap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3D979-C6D4-4BB4-B0E2-493C08371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Declare default dependencies but allow us to override them</a:t>
            </a:r>
          </a:p>
          <a:p>
            <a:r>
              <a:rPr lang="en-US" dirty="0"/>
              <a:t>Do the "</a:t>
            </a:r>
            <a:r>
              <a:rPr lang="en-US" dirty="0" err="1"/>
              <a:t>init</a:t>
            </a:r>
            <a:r>
              <a:rPr lang="en-US" dirty="0"/>
              <a:t>" stuff that we need to get our app started</a:t>
            </a:r>
          </a:p>
          <a:p>
            <a:r>
              <a:rPr lang="en-US" dirty="0"/>
              <a:t>Inject all the dependencies into our handlers</a:t>
            </a:r>
          </a:p>
          <a:p>
            <a:r>
              <a:rPr lang="en-US" dirty="0"/>
              <a:t>Give us back the core object for our app, the message bus</a:t>
            </a:r>
          </a:p>
        </p:txBody>
      </p:sp>
    </p:spTree>
    <p:extLst>
      <p:ext uri="{BB962C8B-B14F-4D97-AF65-F5344CB8AC3E}">
        <p14:creationId xmlns:p14="http://schemas.microsoft.com/office/powerpoint/2010/main" val="2134305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C21B1-6236-44EE-88AC-E2542F246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additional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3002A-CA5E-428A-B12F-F516AD1A2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Interfaces and Adapters</a:t>
            </a:r>
          </a:p>
          <a:p>
            <a:r>
              <a:rPr lang="en-US" dirty="0"/>
              <a:t>Abstract and Concrete</a:t>
            </a:r>
          </a:p>
          <a:p>
            <a:r>
              <a:rPr lang="en-US" dirty="0"/>
              <a:t>Recap:</a:t>
            </a:r>
          </a:p>
          <a:p>
            <a:pPr lvl="1"/>
            <a:r>
              <a:rPr lang="en-US" dirty="0"/>
              <a:t>Define APIs as ABCs</a:t>
            </a:r>
          </a:p>
          <a:p>
            <a:pPr lvl="1"/>
            <a:r>
              <a:rPr lang="en-US" dirty="0"/>
              <a:t>Provide a concrete implementation to fulfill API</a:t>
            </a:r>
          </a:p>
          <a:p>
            <a:pPr lvl="1"/>
            <a:r>
              <a:rPr lang="en-US" dirty="0"/>
              <a:t>Use/Build fakes for testing (unit, E2E, Service-Layers, Handlers)</a:t>
            </a:r>
          </a:p>
          <a:p>
            <a:pPr lvl="1"/>
            <a:r>
              <a:rPr lang="en-US" dirty="0"/>
              <a:t>Use adapters for implementations for testing and deployment</a:t>
            </a:r>
          </a:p>
          <a:p>
            <a:pPr lvl="2"/>
            <a:r>
              <a:rPr lang="en-US" dirty="0"/>
              <a:t>In conjunction with an O/RM</a:t>
            </a:r>
          </a:p>
        </p:txBody>
      </p:sp>
    </p:spTree>
    <p:extLst>
      <p:ext uri="{BB962C8B-B14F-4D97-AF65-F5344CB8AC3E}">
        <p14:creationId xmlns:p14="http://schemas.microsoft.com/office/powerpoint/2010/main" val="230846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819A0-B965-459D-8577-C6DBE99C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Commands are Imperatives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0D2249-02BA-490B-A5C1-7E6D97CE4C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095045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8250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1DA0-6E39-478C-87E4-FC530022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193CC-1336-4651-AE05-0F0584518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Epilogue</a:t>
            </a:r>
          </a:p>
        </p:txBody>
      </p:sp>
    </p:spTree>
    <p:extLst>
      <p:ext uri="{BB962C8B-B14F-4D97-AF65-F5344CB8AC3E}">
        <p14:creationId xmlns:p14="http://schemas.microsoft.com/office/powerpoint/2010/main" val="854041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C44041-A0B4-4DDC-B3D0-18257B0B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Firehose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6A3570-8CAF-465D-8BEA-196FBDCB3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Admittedly, the book is a firehose</a:t>
            </a:r>
          </a:p>
          <a:p>
            <a:pPr lvl="1"/>
            <a:r>
              <a:rPr lang="en-US" dirty="0"/>
              <a:t>Not meant for one-pass comprehension</a:t>
            </a:r>
          </a:p>
          <a:p>
            <a:r>
              <a:rPr lang="en-US" dirty="0"/>
              <a:t>Working from existing frameworks (Django) is more common</a:t>
            </a:r>
          </a:p>
        </p:txBody>
      </p:sp>
    </p:spTree>
    <p:extLst>
      <p:ext uri="{BB962C8B-B14F-4D97-AF65-F5344CB8AC3E}">
        <p14:creationId xmlns:p14="http://schemas.microsoft.com/office/powerpoint/2010/main" val="3482452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24AC-4FF2-4DD3-B376-1813D0031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7439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Collaboration of Action (Verbs)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F8D229-6D3A-406D-812F-E3B36A455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6130" y="142598"/>
            <a:ext cx="6585905" cy="6674965"/>
          </a:xfrm>
        </p:spPr>
      </p:pic>
    </p:spTree>
    <p:extLst>
      <p:ext uri="{BB962C8B-B14F-4D97-AF65-F5344CB8AC3E}">
        <p14:creationId xmlns:p14="http://schemas.microsoft.com/office/powerpoint/2010/main" val="2543982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EE11-9DE5-48CF-9871-D826A92C7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of Architecting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D1F06-5AB0-412A-99BF-F98245444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out the use cases/user stories of the system</a:t>
            </a:r>
          </a:p>
          <a:p>
            <a:pPr lvl="1"/>
            <a:r>
              <a:rPr lang="en-US" dirty="0"/>
              <a:t>Name each “Update Bookmark”</a:t>
            </a:r>
          </a:p>
          <a:p>
            <a:r>
              <a:rPr lang="en-US" dirty="0"/>
              <a:t>Each Use Case should:</a:t>
            </a:r>
          </a:p>
          <a:p>
            <a:pPr lvl="1"/>
            <a:r>
              <a:rPr lang="en-US" dirty="0"/>
              <a:t>Start its own persistence/DB transaction (if needed)</a:t>
            </a:r>
          </a:p>
          <a:p>
            <a:pPr lvl="1"/>
            <a:r>
              <a:rPr lang="en-US" dirty="0"/>
              <a:t>Fetch required data</a:t>
            </a:r>
          </a:p>
          <a:p>
            <a:pPr lvl="1"/>
            <a:r>
              <a:rPr lang="en-US" dirty="0"/>
              <a:t>Check preconditions and rules</a:t>
            </a:r>
          </a:p>
          <a:p>
            <a:pPr lvl="1"/>
            <a:r>
              <a:rPr lang="en-US" dirty="0"/>
              <a:t>Update the domain model</a:t>
            </a:r>
          </a:p>
          <a:p>
            <a:pPr lvl="1"/>
            <a:r>
              <a:rPr lang="en-US" dirty="0"/>
              <a:t>Persist any changes</a:t>
            </a:r>
          </a:p>
          <a:p>
            <a:pPr lvl="1"/>
            <a:r>
              <a:rPr lang="en-US" dirty="0"/>
              <a:t>Succeed or fail atomically</a:t>
            </a:r>
          </a:p>
        </p:txBody>
      </p:sp>
    </p:spTree>
    <p:extLst>
      <p:ext uri="{BB962C8B-B14F-4D97-AF65-F5344CB8AC3E}">
        <p14:creationId xmlns:p14="http://schemas.microsoft.com/office/powerpoint/2010/main" val="1865966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DD92A-7E59-4003-83B0-D8FEAF3C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Efficacy of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CA1D6-977A-4DF7-A25A-171CBD82F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these into the use case methods/classes:</a:t>
            </a:r>
          </a:p>
          <a:p>
            <a:pPr lvl="1"/>
            <a:r>
              <a:rPr lang="en-US" dirty="0"/>
              <a:t>Data access and I/O</a:t>
            </a:r>
          </a:p>
          <a:p>
            <a:pPr lvl="1"/>
            <a:r>
              <a:rPr lang="en-US" dirty="0"/>
              <a:t>Orchestration</a:t>
            </a:r>
          </a:p>
          <a:p>
            <a:pPr lvl="1"/>
            <a:r>
              <a:rPr lang="en-US" dirty="0"/>
              <a:t>Error Handling</a:t>
            </a:r>
          </a:p>
          <a:p>
            <a:pPr lvl="1"/>
            <a:r>
              <a:rPr lang="en-US" dirty="0"/>
              <a:t>Logging</a:t>
            </a:r>
          </a:p>
          <a:p>
            <a:r>
              <a:rPr lang="en-US" dirty="0"/>
              <a:t>Benefit</a:t>
            </a:r>
          </a:p>
          <a:p>
            <a:pPr lvl="1"/>
            <a:r>
              <a:rPr lang="en-US" dirty="0"/>
              <a:t>Separation of concerns</a:t>
            </a:r>
          </a:p>
          <a:p>
            <a:pPr lvl="1"/>
            <a:r>
              <a:rPr lang="en-US" dirty="0"/>
              <a:t>Reveals what the system </a:t>
            </a:r>
            <a:r>
              <a:rPr lang="en-US" b="1" i="1" dirty="0"/>
              <a:t>DOES</a:t>
            </a:r>
          </a:p>
        </p:txBody>
      </p:sp>
    </p:spTree>
    <p:extLst>
      <p:ext uri="{BB962C8B-B14F-4D97-AF65-F5344CB8AC3E}">
        <p14:creationId xmlns:p14="http://schemas.microsoft.com/office/powerpoint/2010/main" val="769210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7B63-5796-4372-81A4-1A8DBBA6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Boundaries and Groupings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D64E9-7AB1-4BBD-9EB4-0B1824790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i="1" dirty="0"/>
              <a:t>Aggregates</a:t>
            </a:r>
            <a:r>
              <a:rPr lang="en-US" dirty="0"/>
              <a:t> are a </a:t>
            </a:r>
            <a:r>
              <a:rPr lang="en-US" b="1" i="1" dirty="0"/>
              <a:t>consistency boundary</a:t>
            </a:r>
            <a:r>
              <a:rPr lang="en-US" dirty="0"/>
              <a:t>. </a:t>
            </a:r>
          </a:p>
          <a:p>
            <a:r>
              <a:rPr lang="en-US" dirty="0"/>
              <a:t>In general, each use case should update a single aggregate at a time.</a:t>
            </a:r>
          </a:p>
          <a:p>
            <a:r>
              <a:rPr lang="en-US" dirty="0"/>
              <a:t>One handler fetches one aggregate from a repository, modifies its state, and raises any events that happen as a result. </a:t>
            </a:r>
          </a:p>
          <a:p>
            <a:r>
              <a:rPr lang="en-US" dirty="0"/>
              <a:t>If you need data from another part of the system, it’s totally fine to use a read model, but avoid updating multiple aggregates in a single transaction. </a:t>
            </a:r>
          </a:p>
          <a:p>
            <a:r>
              <a:rPr lang="en-US" dirty="0"/>
              <a:t>When we choose to separate code into different aggregates, we’re explicitly choosing to make them eventually consistent with one another.</a:t>
            </a:r>
          </a:p>
        </p:txBody>
      </p:sp>
    </p:spTree>
    <p:extLst>
      <p:ext uri="{BB962C8B-B14F-4D97-AF65-F5344CB8AC3E}">
        <p14:creationId xmlns:p14="http://schemas.microsoft.com/office/powerpoint/2010/main" val="2178064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E7317-44AF-45D4-98AA-75BAF7F47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Without Aggregates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C077D90-1714-4677-A120-F65C6DCBC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42694"/>
            <a:ext cx="6780700" cy="517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78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86FC7-0FC1-4948-BFCA-275118CF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With Aggregates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22F4DA-68FC-4B55-99AB-EF8D3BB9F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919130"/>
            <a:ext cx="6780700" cy="301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90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2C3E-C8FE-4F7F-85F8-47899639E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 towards Loose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A5289-6595-4D33-8802-F262FDDFC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Bits of old functionality are gradually intercepted and replaced, until the old system is left doing nothing at all and can be switched off</a:t>
            </a:r>
          </a:p>
          <a:p>
            <a:r>
              <a:rPr lang="en-US" dirty="0"/>
              <a:t>Event Interception (what is being said, from whom and to whom?)</a:t>
            </a:r>
          </a:p>
          <a:p>
            <a:pPr lvl="1"/>
            <a:r>
              <a:rPr lang="en-US" dirty="0"/>
              <a:t>Raise events to represent the changes happening in a system you want to replace.</a:t>
            </a:r>
          </a:p>
          <a:p>
            <a:pPr lvl="1"/>
            <a:r>
              <a:rPr lang="en-US" dirty="0"/>
              <a:t>Build a second system that consumes those events and uses them to build its own domain model.</a:t>
            </a:r>
          </a:p>
          <a:p>
            <a:pPr lvl="1"/>
            <a:r>
              <a:rPr lang="en-US" dirty="0"/>
              <a:t>Replace the older system with the new.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509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D385D-D152-4E9D-8C6B-421FBC03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Authors’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E0904F-D80C-44BB-8835-8BC97E8A9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3439"/>
            <a:ext cx="10515600" cy="17406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547958-4827-42B8-9D12-66D973772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4059"/>
            <a:ext cx="12192000" cy="2423307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E298BDF-6922-4AA9-ACAE-4A9B7745056D}"/>
              </a:ext>
            </a:extLst>
          </p:cNvPr>
          <p:cNvSpPr/>
          <p:nvPr/>
        </p:nvSpPr>
        <p:spPr>
          <a:xfrm>
            <a:off x="5819913" y="3429000"/>
            <a:ext cx="552174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89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90B6FAD-3F5F-4985-BB42-989895A0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2076450"/>
            <a:ext cx="10684151" cy="1345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 Event-Driven Architecture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170CC5-09E4-49A2-A298-25F8AE4B8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1575" y="4473360"/>
            <a:ext cx="9469211" cy="8656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Chapter 11</a:t>
            </a:r>
          </a:p>
        </p:txBody>
      </p:sp>
    </p:spTree>
    <p:extLst>
      <p:ext uri="{BB962C8B-B14F-4D97-AF65-F5344CB8AC3E}">
        <p14:creationId xmlns:p14="http://schemas.microsoft.com/office/powerpoint/2010/main" val="2762811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C246E-471A-4FD5-9E03-5FF94E89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Mea</a:t>
            </a:r>
            <a:r>
              <a:rPr lang="en-US" dirty="0"/>
              <a:t> Culpas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D35CF-6F61-4191-AC56-A1AD34E83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Firehose?</a:t>
            </a:r>
          </a:p>
          <a:p>
            <a:pPr lvl="1"/>
            <a:r>
              <a:rPr lang="en-US" dirty="0"/>
              <a:t>Yes, reengage in bits and fits</a:t>
            </a:r>
          </a:p>
          <a:p>
            <a:r>
              <a:rPr lang="en-US" dirty="0"/>
              <a:t>Extracting Use Cases</a:t>
            </a:r>
          </a:p>
          <a:p>
            <a:pPr lvl="1"/>
            <a:r>
              <a:rPr lang="en-US" dirty="0"/>
              <a:t>Might break things, but it is worth it (copy-and-paste your way through)</a:t>
            </a:r>
          </a:p>
          <a:p>
            <a:r>
              <a:rPr lang="en-US" dirty="0"/>
              <a:t>CQRS, Repositories, Event Sourcing, which is “Right?”</a:t>
            </a:r>
          </a:p>
          <a:p>
            <a:pPr lvl="1"/>
            <a:r>
              <a:rPr lang="en-US" dirty="0"/>
              <a:t>Each are common evolved solutions – there’s no silver bullet</a:t>
            </a:r>
          </a:p>
          <a:p>
            <a:r>
              <a:rPr lang="en-US" dirty="0"/>
              <a:t>Use Cases Interaction</a:t>
            </a:r>
          </a:p>
          <a:p>
            <a:pPr lvl="1"/>
            <a:r>
              <a:rPr lang="en-US" dirty="0"/>
              <a:t>Message bussing is still the way (commands, queries, events,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Use Cases and Consistency Boundaries</a:t>
            </a:r>
          </a:p>
          <a:p>
            <a:pPr lvl="1"/>
            <a:r>
              <a:rPr lang="en-US" dirty="0"/>
              <a:t>SRP – an aggregate is the highest collection for changes</a:t>
            </a:r>
          </a:p>
          <a:p>
            <a:r>
              <a:rPr lang="en-US" dirty="0"/>
              <a:t>Do I have to use microservices?</a:t>
            </a:r>
          </a:p>
          <a:p>
            <a:pPr lvl="1"/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820958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1EB4-D658-488E-8627-706C600F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89681-3E75-4BBD-AB97-AF02A2269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Choice of message queue is important in production</a:t>
            </a:r>
          </a:p>
          <a:p>
            <a:pPr lvl="1"/>
            <a:r>
              <a:rPr lang="en-US" dirty="0"/>
              <a:t>Redis is fine, but RabbitMQ, Amazon </a:t>
            </a:r>
            <a:r>
              <a:rPr lang="en-US" dirty="0" err="1"/>
              <a:t>EventBridge</a:t>
            </a:r>
            <a:r>
              <a:rPr lang="en-US" dirty="0"/>
              <a:t>, or Apache Kafka are battle-tested</a:t>
            </a:r>
          </a:p>
          <a:p>
            <a:r>
              <a:rPr lang="en-US" dirty="0"/>
              <a:t>Units Of Work should detect and report failure</a:t>
            </a:r>
          </a:p>
          <a:p>
            <a:pPr lvl="1"/>
            <a:r>
              <a:rPr lang="en-US" dirty="0"/>
              <a:t>This is your state</a:t>
            </a:r>
          </a:p>
          <a:p>
            <a:r>
              <a:rPr lang="en-US" b="1" u="sng" dirty="0"/>
              <a:t>Idempotency</a:t>
            </a:r>
            <a:r>
              <a:rPr lang="en-US" dirty="0"/>
              <a:t> - Describing an action which, when performed multiple times, has no further effect on its subject after the first time it is performed.</a:t>
            </a:r>
          </a:p>
          <a:p>
            <a:pPr lvl="1"/>
            <a:r>
              <a:rPr lang="en-US" dirty="0"/>
              <a:t>You need to handle/ignore this noise</a:t>
            </a:r>
          </a:p>
          <a:p>
            <a:r>
              <a:rPr lang="en-US" dirty="0"/>
              <a:t>Event Schema will also change</a:t>
            </a:r>
          </a:p>
          <a:p>
            <a:pPr lvl="1"/>
            <a:r>
              <a:rPr lang="en-US" dirty="0"/>
              <a:t>Document this as you would your </a:t>
            </a:r>
            <a:r>
              <a:rPr lang="en-US"/>
              <a:t>Domain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6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4E09E-3953-454E-A883-62DF305F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Message Processor of Events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C04B8A-9FAC-4AD2-A509-02C2498B7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799985"/>
            <a:ext cx="7214616" cy="52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53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E7482-6E89-4903-BD33-D6EB49A39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Microservice?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01EF-FBCE-4257-833E-6742AB236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isn’t a precise definition save for:</a:t>
            </a:r>
          </a:p>
          <a:p>
            <a:pPr lvl="1"/>
            <a:r>
              <a:rPr lang="en-US"/>
              <a:t>Single-Responsibility</a:t>
            </a:r>
          </a:p>
          <a:p>
            <a:pPr lvl="1"/>
            <a:r>
              <a:rPr lang="en-US"/>
              <a:t>Often HTTP-based</a:t>
            </a:r>
          </a:p>
          <a:p>
            <a:pPr lvl="1"/>
            <a:r>
              <a:rPr lang="en-US"/>
              <a:t>Often event-driven</a:t>
            </a:r>
          </a:p>
          <a:p>
            <a:r>
              <a:rPr lang="en-US"/>
              <a:t>An orchestration of Nouns?</a:t>
            </a:r>
          </a:p>
          <a:p>
            <a:pPr lvl="1"/>
            <a:r>
              <a:rPr lang="en-US"/>
              <a:t>Transactions between them are</a:t>
            </a:r>
            <a:br>
              <a:rPr lang="en-US"/>
            </a:br>
            <a:r>
              <a:rPr lang="en-US"/>
              <a:t>Microservices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20230-4928-4ADB-B509-BC2A1EB21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130" y="2282549"/>
            <a:ext cx="5117973" cy="442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57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3FAF8-7B55-4CCE-B10C-789D01D7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Noun-oriented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BFC7E3-B0F4-48B4-ADA9-31547D294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160" y="1825625"/>
            <a:ext cx="4713679" cy="4351338"/>
          </a:xfrm>
        </p:spPr>
      </p:pic>
    </p:spTree>
    <p:extLst>
      <p:ext uri="{BB962C8B-B14F-4D97-AF65-F5344CB8AC3E}">
        <p14:creationId xmlns:p14="http://schemas.microsoft.com/office/powerpoint/2010/main" val="1187225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9C5F7-A58A-4062-99F6-9A1F3923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and Connascence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4422-033C-43B4-BBD6-6378B3EF1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things break, coupling presents problems</a:t>
            </a:r>
          </a:p>
          <a:p>
            <a:r>
              <a:rPr lang="en-US" dirty="0"/>
              <a:t>Connascence == “co-evolution”</a:t>
            </a:r>
          </a:p>
          <a:p>
            <a:r>
              <a:rPr lang="en-US" dirty="0"/>
              <a:t>Coupling is ephemeral and can be </a:t>
            </a:r>
          </a:p>
          <a:p>
            <a:pPr lvl="1"/>
            <a:r>
              <a:rPr lang="en-US" dirty="0"/>
              <a:t>strong/weak</a:t>
            </a:r>
          </a:p>
          <a:p>
            <a:pPr lvl="1"/>
            <a:r>
              <a:rPr lang="en-US" dirty="0"/>
              <a:t>loose/tight</a:t>
            </a:r>
          </a:p>
          <a:p>
            <a:r>
              <a:rPr lang="en-US" dirty="0"/>
              <a:t>Connascence becomes another quality metric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5009A-6680-4943-BA81-DFE688798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877" y="482600"/>
            <a:ext cx="3519488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28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6299-1B39-4E88-B6B0-F641AB9E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Verb-Centric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8503F-40E0-4AB8-B16D-E9787499D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domain model is a </a:t>
            </a:r>
            <a:r>
              <a:rPr lang="en-US" b="1" i="1" u="sng" dirty="0"/>
              <a:t>model of verbs</a:t>
            </a:r>
          </a:p>
          <a:p>
            <a:pPr lvl="1"/>
            <a:r>
              <a:rPr lang="en-US" dirty="0"/>
              <a:t>Actions change state</a:t>
            </a:r>
          </a:p>
          <a:p>
            <a:r>
              <a:rPr lang="en-US" dirty="0"/>
              <a:t>This clarifies </a:t>
            </a:r>
            <a:r>
              <a:rPr lang="en-US" b="1" i="1" u="sng" dirty="0"/>
              <a:t>responsibility</a:t>
            </a:r>
          </a:p>
          <a:p>
            <a:r>
              <a:rPr lang="en-US" dirty="0"/>
              <a:t>Responsibility creates consistency boundaries</a:t>
            </a:r>
          </a:p>
          <a:p>
            <a:r>
              <a:rPr lang="en-US" dirty="0"/>
              <a:t>A microservice emits events based on received commands which request action</a:t>
            </a:r>
          </a:p>
          <a:p>
            <a:r>
              <a:rPr lang="en-US" dirty="0"/>
              <a:t>Commands and Events are assumed to be processed asynchronously</a:t>
            </a:r>
          </a:p>
          <a:p>
            <a:r>
              <a:rPr lang="en-US" dirty="0"/>
              <a:t>Needed: Message Queueing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22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1316</Words>
  <Application>Microsoft Office PowerPoint</Application>
  <PresentationFormat>Widescreen</PresentationFormat>
  <Paragraphs>181</Paragraphs>
  <Slides>41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Courier New</vt:lpstr>
      <vt:lpstr>Office Theme</vt:lpstr>
      <vt:lpstr>Commands and Events</vt:lpstr>
      <vt:lpstr>Commands</vt:lpstr>
      <vt:lpstr>Commands are Imperatives</vt:lpstr>
      <vt:lpstr>An Event-Driven Architecture</vt:lpstr>
      <vt:lpstr>A Message Processor of Events</vt:lpstr>
      <vt:lpstr>A Microservice?</vt:lpstr>
      <vt:lpstr>Common Noun-oriented Approach</vt:lpstr>
      <vt:lpstr>Coupling and Connascence</vt:lpstr>
      <vt:lpstr>A Verb-Centric Approach</vt:lpstr>
      <vt:lpstr>A Pub/Sub Message Queue</vt:lpstr>
      <vt:lpstr>A Message Queue Approach</vt:lpstr>
      <vt:lpstr>Redis Pub/Sub</vt:lpstr>
      <vt:lpstr>Command-Query Responsibility Segregation (CQRS)</vt:lpstr>
      <vt:lpstr>Premise</vt:lpstr>
      <vt:lpstr>PowerPoint Presentation</vt:lpstr>
      <vt:lpstr>Reads Far Outnumber Writes</vt:lpstr>
      <vt:lpstr>Post/Redirect/Get</vt:lpstr>
      <vt:lpstr>The Domain Model is not Read Optimized</vt:lpstr>
      <vt:lpstr>From CRUD to Domain</vt:lpstr>
      <vt:lpstr>O/RM Weakness: Select N+1</vt:lpstr>
      <vt:lpstr>Denormalization</vt:lpstr>
      <vt:lpstr>Sequence for Read Model</vt:lpstr>
      <vt:lpstr>Considering Circumstances and Choices</vt:lpstr>
      <vt:lpstr>Dependency Injection</vt:lpstr>
      <vt:lpstr>De-complexing with DI</vt:lpstr>
      <vt:lpstr>Entry Points</vt:lpstr>
      <vt:lpstr>Bootstrapping</vt:lpstr>
      <vt:lpstr>What the Bootstrap does</vt:lpstr>
      <vt:lpstr>Useful additional concepts</vt:lpstr>
      <vt:lpstr>Closing Thoughts</vt:lpstr>
      <vt:lpstr>Firehose</vt:lpstr>
      <vt:lpstr>Collaboration of Action (Verbs)</vt:lpstr>
      <vt:lpstr>The Process of Architecting</vt:lpstr>
      <vt:lpstr>The Efficacy of Use Cases</vt:lpstr>
      <vt:lpstr>Boundaries and Groupings</vt:lpstr>
      <vt:lpstr>Without Aggregates</vt:lpstr>
      <vt:lpstr>With Aggregates</vt:lpstr>
      <vt:lpstr>Refactor towards Loose Coupling</vt:lpstr>
      <vt:lpstr>Authors’ Example</vt:lpstr>
      <vt:lpstr>Mea Culpas</vt:lpstr>
      <vt:lpstr>Implementation Advice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Jeffry Babb</dc:creator>
  <cp:lastModifiedBy>Jeffry Babb</cp:lastModifiedBy>
  <cp:revision>36</cp:revision>
  <dcterms:created xsi:type="dcterms:W3CDTF">2021-03-17T19:23:17Z</dcterms:created>
  <dcterms:modified xsi:type="dcterms:W3CDTF">2021-03-28T23:06:10Z</dcterms:modified>
</cp:coreProperties>
</file>